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81" r:id="rId4"/>
    <p:sldId id="266" r:id="rId5"/>
    <p:sldId id="290" r:id="rId6"/>
    <p:sldId id="272" r:id="rId7"/>
    <p:sldId id="286" r:id="rId8"/>
    <p:sldId id="289" r:id="rId9"/>
    <p:sldId id="291" r:id="rId10"/>
    <p:sldId id="292" r:id="rId11"/>
    <p:sldId id="293" r:id="rId12"/>
    <p:sldId id="294" r:id="rId13"/>
    <p:sldId id="29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FFFCC"/>
    <a:srgbClr val="FFFF99"/>
    <a:srgbClr val="0000CC"/>
    <a:srgbClr val="99FF66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500034" y="714356"/>
            <a:ext cx="8072494" cy="5429288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«Вот мы взяли вещи в руки- и избавились от скуки!»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6143644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 МБДОУ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/с № 43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Ивушка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Гвоздик Ю.В.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4571999" cy="3428999"/>
          </a:xfrm>
        </p:spPr>
      </p:pic>
      <p:pic>
        <p:nvPicPr>
          <p:cNvPr id="5" name="Рисунок 4" descr="imag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2132" y="1071546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Бутылочные театры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lip_image01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7" y="3429000"/>
            <a:ext cx="4630481" cy="3429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e0a00a78d824f6d02c27ffbbec70c8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3500438"/>
          </a:xfrm>
          <a:prstGeom prst="rect">
            <a:avLst/>
          </a:prstGeom>
        </p:spPr>
      </p:pic>
      <p:pic>
        <p:nvPicPr>
          <p:cNvPr id="7" name="Рисунок 6" descr="75476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0438"/>
            <a:ext cx="4601448" cy="33575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7752" y="4643446"/>
            <a:ext cx="428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Музыкальные инструменты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32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0" cy="350043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ig_14fb81ee853a5c6f09a5fc9a6aa1f98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72000" cy="3436620"/>
          </a:xfrm>
        </p:spPr>
      </p:pic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2" y="0"/>
            <a:ext cx="4571998" cy="3428999"/>
          </a:xfrm>
          <a:prstGeom prst="rect">
            <a:avLst/>
          </a:prstGeom>
        </p:spPr>
      </p:pic>
      <p:pic>
        <p:nvPicPr>
          <p:cNvPr id="6" name="Рисунок 5" descr="orig_88db552c8848b258711aa2f82fcf08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13760"/>
            <a:ext cx="4572000" cy="3444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4929198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Физкультурное  оборудование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0a91224daf523f7b547f935afee20e9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85794"/>
            <a:ext cx="7315200" cy="54864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6786578" y="4000504"/>
            <a:ext cx="1000132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00100" y="2857496"/>
            <a:ext cx="1000132" cy="6429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Картинка 268 из 584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142853"/>
            <a:ext cx="2857500" cy="2928958"/>
          </a:xfrm>
          <a:prstGeom prst="rect">
            <a:avLst/>
          </a:prstGeom>
          <a:noFill/>
        </p:spPr>
      </p:pic>
      <p:pic>
        <p:nvPicPr>
          <p:cNvPr id="1036" name="Picture 12" descr="D:\Общие документы\МОЁ\ПРЕЗЕНТАЦИИ - Окружающий мир\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4100" y="3263900"/>
            <a:ext cx="3009900" cy="3594100"/>
          </a:xfrm>
          <a:prstGeom prst="rect">
            <a:avLst/>
          </a:prstGeom>
          <a:noFill/>
        </p:spPr>
      </p:pic>
      <p:sp>
        <p:nvSpPr>
          <p:cNvPr id="15" name="Выноска-облако 14"/>
          <p:cNvSpPr/>
          <p:nvPr/>
        </p:nvSpPr>
        <p:spPr>
          <a:xfrm>
            <a:off x="2928926" y="0"/>
            <a:ext cx="6072230" cy="2000240"/>
          </a:xfrm>
          <a:prstGeom prst="cloudCallout">
            <a:avLst>
              <a:gd name="adj1" fmla="val -56188"/>
              <a:gd name="adj2" fmla="val 119503"/>
            </a:avLst>
          </a:prstGeom>
          <a:solidFill>
            <a:srgbClr val="FFFFCC"/>
          </a:solidFill>
          <a:ln>
            <a:solidFill>
              <a:srgbClr val="00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Здравствуй, Лесовичок!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ты сегодня такой хмурый?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142844" y="5286388"/>
            <a:ext cx="5286412" cy="1428760"/>
          </a:xfrm>
          <a:prstGeom prst="cloudCallout">
            <a:avLst>
              <a:gd name="adj1" fmla="val 70218"/>
              <a:gd name="adj2" fmla="val -63254"/>
            </a:avLst>
          </a:prstGeom>
          <a:solidFill>
            <a:srgbClr val="FFFFCC"/>
          </a:solidFill>
          <a:ln>
            <a:solidFill>
              <a:srgbClr val="00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чего мне радоваться? Посмотри вниз и настроение у тебя сразу испортится…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6357950" y="4000504"/>
            <a:ext cx="2143140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Картинка 268 из 584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1"/>
            <a:ext cx="2857500" cy="2714620"/>
          </a:xfrm>
          <a:prstGeom prst="rect">
            <a:avLst/>
          </a:prstGeom>
          <a:noFill/>
        </p:spPr>
      </p:pic>
      <p:pic>
        <p:nvPicPr>
          <p:cNvPr id="1036" name="Picture 12" descr="D:\Общие документы\МОЁ\ПРЕЗЕНТАЦИИ - Окружающий мир\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500438"/>
            <a:ext cx="3000396" cy="3357562"/>
          </a:xfrm>
          <a:prstGeom prst="rect">
            <a:avLst/>
          </a:prstGeom>
          <a:noFill/>
        </p:spPr>
      </p:pic>
      <p:sp>
        <p:nvSpPr>
          <p:cNvPr id="15" name="Выноска-облако 14"/>
          <p:cNvSpPr/>
          <p:nvPr/>
        </p:nvSpPr>
        <p:spPr>
          <a:xfrm>
            <a:off x="3571868" y="0"/>
            <a:ext cx="5429288" cy="2428868"/>
          </a:xfrm>
          <a:prstGeom prst="cloudCallout">
            <a:avLst>
              <a:gd name="adj1" fmla="val -67867"/>
              <a:gd name="adj2" fmla="val 32693"/>
            </a:avLst>
          </a:prstGeom>
          <a:solidFill>
            <a:srgbClr val="FFFFCC"/>
          </a:solidFill>
          <a:ln>
            <a:solidFill>
              <a:srgbClr val="00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это у тебя тут творится?         На этой поляне всегда был порядок, а теперь столько грязи и мусора! Откуда это всё здесь появилось? Куда же ты весь этот мусор денешь?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2" descr="Картинка 61 из 147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571744"/>
            <a:ext cx="1857348" cy="1382212"/>
          </a:xfrm>
          <a:prstGeom prst="rect">
            <a:avLst/>
          </a:prstGeom>
          <a:noFill/>
        </p:spPr>
      </p:pic>
      <p:pic>
        <p:nvPicPr>
          <p:cNvPr id="11" name="Picture 10" descr="Картинка 198 из 1858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46" y="2357430"/>
            <a:ext cx="2357454" cy="1269398"/>
          </a:xfrm>
          <a:prstGeom prst="rect">
            <a:avLst/>
          </a:prstGeom>
          <a:noFill/>
        </p:spPr>
      </p:pic>
      <p:pic>
        <p:nvPicPr>
          <p:cNvPr id="12" name="Picture 12" descr="Картинка 507 из 1858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714752"/>
            <a:ext cx="2000264" cy="1501136"/>
          </a:xfrm>
          <a:prstGeom prst="rect">
            <a:avLst/>
          </a:prstGeom>
          <a:noFill/>
        </p:spPr>
      </p:pic>
      <p:pic>
        <p:nvPicPr>
          <p:cNvPr id="17" name="Picture 14" descr="Картинка 30 из 287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643578"/>
            <a:ext cx="1071570" cy="1071570"/>
          </a:xfrm>
          <a:prstGeom prst="rect">
            <a:avLst/>
          </a:prstGeom>
          <a:noFill/>
        </p:spPr>
      </p:pic>
      <p:pic>
        <p:nvPicPr>
          <p:cNvPr id="18" name="Picture 6" descr="Картинка 16 из 137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05659">
            <a:off x="317438" y="2591083"/>
            <a:ext cx="716880" cy="1143008"/>
          </a:xfrm>
          <a:prstGeom prst="rect">
            <a:avLst/>
          </a:prstGeom>
          <a:noFill/>
        </p:spPr>
      </p:pic>
      <p:pic>
        <p:nvPicPr>
          <p:cNvPr id="9" name="Picture 6" descr="Картинка 12 из 14296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3FBED"/>
              </a:clrFrom>
              <a:clrTo>
                <a:srgbClr val="E3FB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2500306"/>
            <a:ext cx="1146599" cy="1108379"/>
          </a:xfrm>
          <a:prstGeom prst="rect">
            <a:avLst/>
          </a:prstGeom>
          <a:noFill/>
        </p:spPr>
      </p:pic>
      <p:sp>
        <p:nvSpPr>
          <p:cNvPr id="19" name="Овал 18">
            <a:hlinkClick r:id="" action="ppaction://hlinkshowjump?jump=nextslide"/>
          </p:cNvPr>
          <p:cNvSpPr/>
          <p:nvPr/>
        </p:nvSpPr>
        <p:spPr>
          <a:xfrm>
            <a:off x="6938978" y="4152904"/>
            <a:ext cx="1000132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5000596" y="3643290"/>
            <a:ext cx="4143404" cy="3214710"/>
          </a:xfrm>
          <a:prstGeom prst="cloudCallout">
            <a:avLst>
              <a:gd name="adj1" fmla="val 8266"/>
              <a:gd name="adj2" fmla="val 175825"/>
            </a:avLst>
          </a:prstGeom>
          <a:solidFill>
            <a:srgbClr val="FFFFCC"/>
          </a:solidFill>
          <a:ln>
            <a:solidFill>
              <a:srgbClr val="00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Люди пришли в лес отдохнуть, полюбоваться на природу, поиграть с детьми на поляне. Они поели и выбросили весь этот мусор в лесу.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964304"/>
            <a:ext cx="1214446" cy="1736546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0" y="2643182"/>
            <a:ext cx="3714776" cy="2428868"/>
          </a:xfrm>
          <a:prstGeom prst="cloudCallout">
            <a:avLst>
              <a:gd name="adj1" fmla="val -25156"/>
              <a:gd name="adj2" fmla="val 22452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Какой прекрасный мусор! Лучший подарок для меня!  </a:t>
            </a:r>
          </a:p>
        </p:txBody>
      </p:sp>
      <p:pic>
        <p:nvPicPr>
          <p:cNvPr id="5123" name="Picture 3" descr="Картинка 19 из 475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0"/>
            <a:ext cx="4643470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857620" y="2571744"/>
            <a:ext cx="5286380" cy="2143140"/>
          </a:xfrm>
          <a:prstGeom prst="cloudCallout">
            <a:avLst>
              <a:gd name="adj1" fmla="val 2110"/>
              <a:gd name="adj2" fmla="val 15587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К сожалению, в каждом доме каждый день появляется много мусора. Откуда же он берется? И куда потом девается?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6786578" y="4000504"/>
            <a:ext cx="1000132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00100" y="2857496"/>
            <a:ext cx="1000132" cy="6429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Картинка 268 из 584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0"/>
            <a:ext cx="2857500" cy="3000372"/>
          </a:xfrm>
          <a:prstGeom prst="rect">
            <a:avLst/>
          </a:prstGeom>
          <a:noFill/>
        </p:spPr>
      </p:pic>
      <p:pic>
        <p:nvPicPr>
          <p:cNvPr id="1036" name="Picture 12" descr="D:\Общие документы\МОЁ\ПРЕЗЕНТАЦИИ - Окружающий мир\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4100" y="3263900"/>
            <a:ext cx="3009900" cy="3594100"/>
          </a:xfrm>
          <a:prstGeom prst="rect">
            <a:avLst/>
          </a:prstGeom>
          <a:noFill/>
        </p:spPr>
      </p:pic>
      <p:sp>
        <p:nvSpPr>
          <p:cNvPr id="15" name="Выноска-облако 14"/>
          <p:cNvSpPr/>
          <p:nvPr/>
        </p:nvSpPr>
        <p:spPr>
          <a:xfrm>
            <a:off x="3500430" y="785794"/>
            <a:ext cx="5500726" cy="2000264"/>
          </a:xfrm>
          <a:prstGeom prst="cloudCallout">
            <a:avLst>
              <a:gd name="adj1" fmla="val -66552"/>
              <a:gd name="adj2" fmla="val 51617"/>
            </a:avLst>
          </a:prstGeom>
          <a:solidFill>
            <a:srgbClr val="FFFFCC"/>
          </a:solidFill>
          <a:ln>
            <a:solidFill>
              <a:srgbClr val="00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Давайте наведём порядок.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Что-то можно закопать в лесу,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что-то обязательно отнести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специальный мусорный контейнер.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1214414" y="3286124"/>
            <a:ext cx="5214974" cy="2857520"/>
          </a:xfrm>
          <a:prstGeom prst="cloudCallout">
            <a:avLst>
              <a:gd name="adj1" fmla="val 6661"/>
              <a:gd name="adj2" fmla="val 14688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 должны бросать мусор только в урну, мусорное ведро или контейнер. А теперь проследим, куда девается мусор из нашего жилища.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ртинка 196 из 45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14884"/>
            <a:ext cx="1928826" cy="1858103"/>
          </a:xfrm>
          <a:prstGeom prst="rect">
            <a:avLst/>
          </a:prstGeom>
          <a:noFill/>
        </p:spPr>
      </p:pic>
      <p:pic>
        <p:nvPicPr>
          <p:cNvPr id="7174" name="Picture 6" descr="Картинка 178 из 45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0"/>
            <a:ext cx="2667000" cy="3810000"/>
          </a:xfrm>
          <a:prstGeom prst="rect">
            <a:avLst/>
          </a:prstGeom>
          <a:noFill/>
        </p:spPr>
      </p:pic>
      <p:pic>
        <p:nvPicPr>
          <p:cNvPr id="7176" name="Picture 8" descr="http://www.hostovar.ru/files/store_apendix_small6_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714356"/>
            <a:ext cx="2928958" cy="2928958"/>
          </a:xfrm>
          <a:prstGeom prst="rect">
            <a:avLst/>
          </a:prstGeom>
          <a:noFill/>
        </p:spPr>
      </p:pic>
      <p:pic>
        <p:nvPicPr>
          <p:cNvPr id="7180" name="Picture 12" descr="Картинка 17 из 362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857628"/>
            <a:ext cx="4429156" cy="2860378"/>
          </a:xfrm>
          <a:prstGeom prst="rect">
            <a:avLst/>
          </a:prstGeom>
          <a:noFill/>
        </p:spPr>
      </p:pic>
      <p:sp>
        <p:nvSpPr>
          <p:cNvPr id="14" name="Стрелка вправо 13"/>
          <p:cNvSpPr/>
          <p:nvPr/>
        </p:nvSpPr>
        <p:spPr>
          <a:xfrm rot="17886307">
            <a:off x="379446" y="3270063"/>
            <a:ext cx="1608771" cy="601279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286248" y="1785926"/>
            <a:ext cx="1608771" cy="601279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7497278" y="3361242"/>
            <a:ext cx="1037267" cy="601279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0" y="-214338"/>
            <a:ext cx="9144000" cy="4000528"/>
          </a:xfrm>
          <a:prstGeom prst="cloudCallout">
            <a:avLst>
              <a:gd name="adj1" fmla="val -16336"/>
              <a:gd name="adj2" fmla="val 20824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Самый хороший вариант – завод по переработке мусора. Но, к сожалению, они есть не везде, поэтому чаще всего мусор вывозят на свалки. Оборудованная свалка представляет собой специально огороженное место для отходов. Свалка должна располагаться </a:t>
            </a:r>
            <a:b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значительном расстоянии от городов и посёлков, в таком месте, чтобы ветер не приносил к жилью человека неприятный запах. Это место не должно располагаться вблизи водоёмов и заповедников. Площадь такой свалки должна быть достаточной для размещения мусора в течение длительного времени. </a:t>
            </a:r>
            <a:b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Свалку обносят ограждением и прокладывают </a:t>
            </a:r>
            <a:b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ней дорогу.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а 99 из 418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1" y="3571876"/>
            <a:ext cx="6429389" cy="328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57950" y="857232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0" y="-214338"/>
            <a:ext cx="6143636" cy="3429024"/>
          </a:xfrm>
          <a:prstGeom prst="cloudCallout">
            <a:avLst>
              <a:gd name="adj1" fmla="val 22097"/>
              <a:gd name="adj2" fmla="val 10961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 многих странах жители, прежде чем выбросить мусор, сортируют его — мусор из разного материала собирают в разные контейнеры. Это облегчает его переработку на заводе. Так начали делать и у нас в стране в некоторых городах.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Картинка 18 из 43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214686"/>
            <a:ext cx="6286544" cy="3643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0" y="0"/>
            <a:ext cx="6286544" cy="242886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14290"/>
            <a:ext cx="485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в нашем детском саду, использованные вещи получают «новую жизнь»-мы их используем  как демонстрационный или раздаточный материал для познавательных занятий, на  занятиях музыкой или физкультурой они нам тоже пригодились!</a:t>
            </a:r>
            <a:endParaRPr lang="ru-RU" dirty="0"/>
          </a:p>
        </p:txBody>
      </p:sp>
      <p:pic>
        <p:nvPicPr>
          <p:cNvPr id="11" name="Содержимое 10" descr="image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2428868"/>
            <a:ext cx="6072198" cy="4429132"/>
          </a:xfrm>
        </p:spPr>
      </p:pic>
    </p:spTree>
  </p:cSld>
  <p:clrMapOvr>
    <a:masterClrMapping/>
  </p:clrMapOvr>
  <p:transition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739</TotalTime>
  <Words>225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Юля</cp:lastModifiedBy>
  <cp:revision>100</cp:revision>
  <dcterms:modified xsi:type="dcterms:W3CDTF">2016-04-11T04:36:38Z</dcterms:modified>
</cp:coreProperties>
</file>